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90" r:id="rId16"/>
    <p:sldId id="302" r:id="rId17"/>
    <p:sldId id="301" r:id="rId18"/>
    <p:sldId id="291" r:id="rId19"/>
    <p:sldId id="292" r:id="rId20"/>
    <p:sldId id="293" r:id="rId21"/>
    <p:sldId id="294" r:id="rId22"/>
    <p:sldId id="295" r:id="rId23"/>
    <p:sldId id="280" r:id="rId24"/>
  </p:sldIdLst>
  <p:sldSz cx="9144000" cy="5715000" type="screen16x1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13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sz="3400" b="1" dirty="0" smtClean="0"/>
              <a:t>Αριθμοδείκτες Διάρθρωσης Κεφαλαίων &amp; Βιωσιμότητας</a:t>
            </a:r>
            <a:endParaRPr lang="el-GR" sz="3400"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Θέση περιεχομένου 2"/>
          <p:cNvSpPr>
            <a:spLocks noGrp="1"/>
          </p:cNvSpPr>
          <p:nvPr>
            <p:ph idx="1"/>
          </p:nvPr>
        </p:nvSpPr>
        <p:spPr>
          <a:xfrm>
            <a:off x="457200" y="1333500"/>
            <a:ext cx="8229600" cy="2244080"/>
          </a:xfrm>
        </p:spPr>
        <p:txBody>
          <a:bodyPr>
            <a:normAutofit/>
          </a:bodyPr>
          <a:lstStyle/>
          <a:p>
            <a:pPr marL="609600" indent="-609600" algn="just">
              <a:lnSpc>
                <a:spcPct val="80000"/>
              </a:lnSpc>
              <a:buFont typeface="Wingdings" pitchFamily="2" charset="2"/>
              <a:buAutoNum type="arabicPeriod" startAt="3"/>
            </a:pPr>
            <a:r>
              <a:rPr lang="el-GR" sz="2800" b="1" dirty="0" smtClean="0"/>
              <a:t>Ο</a:t>
            </a:r>
            <a:r>
              <a:rPr lang="el-GR" sz="2800" dirty="0" smtClean="0"/>
              <a:t> </a:t>
            </a:r>
            <a:r>
              <a:rPr lang="el-GR" sz="2800" b="1" dirty="0" smtClean="0"/>
              <a:t>αριθμοδείκτης Ιδίων Κεφαλαίων προς Πάγιο Ενεργητικό </a:t>
            </a:r>
            <a:r>
              <a:rPr lang="el-GR" sz="2800" dirty="0" smtClean="0"/>
              <a:t>(σύνολο ιδίων κεφαλαίων/ σύνολο καθαρών παγίων): </a:t>
            </a:r>
          </a:p>
          <a:p>
            <a:pPr marL="609600" indent="-609600">
              <a:lnSpc>
                <a:spcPct val="80000"/>
              </a:lnSpc>
              <a:buNone/>
            </a:pPr>
            <a:endParaRPr lang="el-GR" sz="2800" dirty="0" smtClean="0"/>
          </a:p>
          <a:p>
            <a:pPr marL="609600" indent="-609600">
              <a:lnSpc>
                <a:spcPct val="80000"/>
              </a:lnSpc>
            </a:pPr>
            <a:r>
              <a:rPr lang="el-GR" sz="2800" b="1" dirty="0" smtClean="0"/>
              <a:t>ΙΔΙΑ ΚΕΦΑΛΑΙΑ ΠΡΟΣ ΠΑΓΙΑ </a:t>
            </a:r>
            <a:endParaRPr lang="el-GR" sz="2800" b="1"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graphicFrame>
        <p:nvGraphicFramePr>
          <p:cNvPr id="1027" name="Object 6"/>
          <p:cNvGraphicFramePr>
            <a:graphicFrameLocks noChangeAspect="1"/>
          </p:cNvGraphicFramePr>
          <p:nvPr/>
        </p:nvGraphicFramePr>
        <p:xfrm>
          <a:off x="5652120" y="2785492"/>
          <a:ext cx="2735263" cy="811213"/>
        </p:xfrm>
        <a:graphic>
          <a:graphicData uri="http://schemas.openxmlformats.org/presentationml/2006/ole">
            <p:oleObj spid="_x0000_s1027" name="Εξίσωση" r:id="rId4" imgW="1473200" imgH="444500" progId="Equation.3">
              <p:embed/>
            </p:oleObj>
          </a:graphicData>
        </a:graphic>
      </p:graphicFrame>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Θέση περιεχομένου 2"/>
          <p:cNvSpPr>
            <a:spLocks noGrp="1"/>
          </p:cNvSpPr>
          <p:nvPr>
            <p:ph idx="1"/>
          </p:nvPr>
        </p:nvSpPr>
        <p:spPr>
          <a:xfrm>
            <a:off x="457200" y="1333500"/>
            <a:ext cx="8229600" cy="3036168"/>
          </a:xfrm>
        </p:spPr>
        <p:txBody>
          <a:bodyPr>
            <a:normAutofit fontScale="92500" lnSpcReduction="20000"/>
          </a:bodyPr>
          <a:lstStyle/>
          <a:p>
            <a:pPr marL="609600" indent="-609600">
              <a:lnSpc>
                <a:spcPct val="80000"/>
              </a:lnSpc>
              <a:buFont typeface="Wingdings" pitchFamily="2" charset="2"/>
              <a:buAutoNum type="arabicPeriod" startAt="4"/>
            </a:pPr>
            <a:r>
              <a:rPr lang="el-GR" altLang="zh-CN" sz="2800" dirty="0" smtClean="0"/>
              <a:t> </a:t>
            </a:r>
            <a:r>
              <a:rPr lang="el-GR" sz="2800" b="1" dirty="0" smtClean="0"/>
              <a:t>Ο</a:t>
            </a:r>
            <a:r>
              <a:rPr lang="el-GR" sz="2800" dirty="0" smtClean="0"/>
              <a:t> </a:t>
            </a:r>
            <a:r>
              <a:rPr lang="el-GR" sz="2800" b="1" dirty="0" smtClean="0"/>
              <a:t>αριθμοδείκτης Κυκλοφορούντος Ενεργητικού προς Συνολικές Υποχρεώσεις</a:t>
            </a:r>
            <a:endParaRPr lang="el-GR" sz="2400" dirty="0" smtClean="0"/>
          </a:p>
          <a:p>
            <a:pPr marL="609600" indent="-609600" algn="just">
              <a:lnSpc>
                <a:spcPct val="80000"/>
              </a:lnSpc>
            </a:pPr>
            <a:r>
              <a:rPr lang="el-GR" sz="2800" dirty="0" smtClean="0"/>
              <a:t>Ο αριθμοδείκτης κυκλοφορούντος ενεργητικού προς συνολικές υποχρεώσεις απεικονίζει ποσοτικά τη ρευστότητα των μακροχρόνιων υποχρεώσεων του οργανισμού.</a:t>
            </a:r>
            <a:r>
              <a:rPr lang="en-GB" sz="2800" dirty="0" smtClean="0"/>
              <a:t> </a:t>
            </a:r>
            <a:endParaRPr lang="el-GR" sz="2800" dirty="0" smtClean="0"/>
          </a:p>
          <a:p>
            <a:pPr marL="609600" indent="-609600" algn="just">
              <a:lnSpc>
                <a:spcPct val="80000"/>
              </a:lnSpc>
            </a:pPr>
            <a:r>
              <a:rPr lang="el-GR" sz="2800" dirty="0" smtClean="0"/>
              <a:t>ο αριθμοδείκτης αυτός δείχνει τη ρευστότητα των μακροχρόνιων υποχρεώσεων της επιχείρησης.</a:t>
            </a:r>
            <a:r>
              <a:rPr lang="en-GB" sz="2800" dirty="0" smtClean="0"/>
              <a:t> </a:t>
            </a:r>
            <a:endParaRPr lang="el-GR" sz="2800" dirty="0" smtClean="0"/>
          </a:p>
          <a:p>
            <a:pPr marL="609600" indent="-609600">
              <a:lnSpc>
                <a:spcPct val="80000"/>
              </a:lnSpc>
            </a:pPr>
            <a:r>
              <a:rPr lang="el-GR" sz="2800" dirty="0" smtClean="0"/>
              <a:t>Ο εν λόγω δείκτης υπολογίζεται από τη σχέση:</a:t>
            </a:r>
            <a:endParaRPr lang="el-GR" sz="2800" b="1" dirty="0" smtClean="0"/>
          </a:p>
          <a:p>
            <a:pPr marL="0" indent="0" algn="just">
              <a:lnSpc>
                <a:spcPct val="110000"/>
              </a:lnSpc>
              <a:buNone/>
            </a:pPr>
            <a:endParaRPr lang="el-GR" altLang="zh-CN" sz="2800" dirty="0" smtClean="0"/>
          </a:p>
          <a:p>
            <a:pPr marL="0" indent="0">
              <a:lnSpc>
                <a:spcPct val="110000"/>
              </a:lnSpc>
              <a:buNone/>
            </a:pPr>
            <a:endParaRPr lang="el-GR" altLang="zh-CN" sz="2800" dirty="0" smtClean="0"/>
          </a:p>
          <a:p>
            <a:pPr>
              <a:lnSpc>
                <a:spcPct val="80000"/>
              </a:lnSpc>
              <a:buNone/>
            </a:pPr>
            <a:endParaRPr lang="el-GR" altLang="zh-CN" sz="2800" dirty="0" smtClean="0"/>
          </a:p>
          <a:p>
            <a:pPr marL="0" indent="0" algn="just">
              <a:lnSpc>
                <a:spcPct val="110000"/>
              </a:lnSpc>
              <a:buNone/>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graphicFrame>
        <p:nvGraphicFramePr>
          <p:cNvPr id="2050" name="Object 7"/>
          <p:cNvGraphicFramePr>
            <a:graphicFrameLocks noChangeAspect="1"/>
          </p:cNvGraphicFramePr>
          <p:nvPr/>
        </p:nvGraphicFramePr>
        <p:xfrm>
          <a:off x="1979712" y="4081636"/>
          <a:ext cx="4773613" cy="1196975"/>
        </p:xfrm>
        <a:graphic>
          <a:graphicData uri="http://schemas.openxmlformats.org/presentationml/2006/ole">
            <p:oleObj spid="_x0000_s2050" name="Εξίσωση" r:id="rId4" imgW="2590560" imgH="660240" progId="Equation.3">
              <p:embed/>
            </p:oleObj>
          </a:graphicData>
        </a:graphic>
      </p:graphicFrame>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3204"/>
            <a:ext cx="8229600" cy="952500"/>
          </a:xfrm>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Θέση περιεχομένου 2"/>
          <p:cNvSpPr>
            <a:spLocks noGrp="1"/>
          </p:cNvSpPr>
          <p:nvPr>
            <p:ph idx="1"/>
          </p:nvPr>
        </p:nvSpPr>
        <p:spPr>
          <a:xfrm>
            <a:off x="457200" y="1333500"/>
            <a:ext cx="8229600" cy="3108176"/>
          </a:xfrm>
        </p:spPr>
        <p:txBody>
          <a:bodyPr>
            <a:normAutofit fontScale="85000" lnSpcReduction="20000"/>
          </a:bodyPr>
          <a:lstStyle/>
          <a:p>
            <a:pPr marL="609600" indent="-609600">
              <a:lnSpc>
                <a:spcPct val="80000"/>
              </a:lnSpc>
              <a:buFont typeface="Wingdings" pitchFamily="2" charset="2"/>
              <a:buAutoNum type="arabicPeriod" startAt="5"/>
            </a:pPr>
            <a:r>
              <a:rPr lang="el-GR" sz="2800" b="1" dirty="0" smtClean="0"/>
              <a:t>Ο</a:t>
            </a:r>
            <a:r>
              <a:rPr lang="el-GR" sz="2800" dirty="0" smtClean="0"/>
              <a:t> </a:t>
            </a:r>
            <a:r>
              <a:rPr lang="el-GR" sz="2800" b="1" dirty="0" smtClean="0"/>
              <a:t>αριθμοδείκτης Παγίων προς Μακροπρόθεσμες Υποχρεώσεις</a:t>
            </a:r>
          </a:p>
          <a:p>
            <a:pPr marL="609600" indent="-609600" algn="just">
              <a:lnSpc>
                <a:spcPct val="80000"/>
              </a:lnSpc>
            </a:pPr>
            <a:r>
              <a:rPr lang="el-GR" sz="2800" dirty="0" smtClean="0"/>
              <a:t>ο αριθμοδείκτης αυτός δείχνει το επίπεδο ασφαλείας που απολαμβάνουν οι μακροχρόνιοι πιστωτές της επιχείρησης. Ακόμα η παρακολούθηση του αριθμοδείκτη αυτού σε μια σειρά ετών αντικατοπτρίζει την πολιτική που ακολουθεί η επιχείρηση στην χρηματοδότηση των παγίων περιουσιακών στοιχείων. </a:t>
            </a:r>
          </a:p>
          <a:p>
            <a:pPr marL="609600" indent="-609600" algn="just">
              <a:lnSpc>
                <a:spcPct val="80000"/>
              </a:lnSpc>
            </a:pPr>
            <a:r>
              <a:rPr lang="el-GR" sz="2800" dirty="0" smtClean="0"/>
              <a:t>ο βαθμός ασφάλειας ή καλύτερα αποπληρωμής  των μακροχρόνιων πιστώσεων της επιχείρησης φαίνεται από τον αριθμοδείκτη παγίων προς μακροχρόνιες υποχρεώσεις.</a:t>
            </a:r>
          </a:p>
          <a:p>
            <a:pPr marL="0" indent="0" algn="just">
              <a:lnSpc>
                <a:spcPct val="110000"/>
              </a:lnSpc>
              <a:buNone/>
            </a:pPr>
            <a:endParaRPr lang="el-GR" altLang="zh-CN" sz="2800" dirty="0" smtClean="0"/>
          </a:p>
          <a:p>
            <a:pPr marL="0" indent="0">
              <a:lnSpc>
                <a:spcPct val="110000"/>
              </a:lnSpc>
              <a:buNone/>
            </a:pPr>
            <a:endParaRPr lang="el-GR" altLang="zh-CN" sz="2800" dirty="0" smtClean="0"/>
          </a:p>
          <a:p>
            <a:pPr>
              <a:lnSpc>
                <a:spcPct val="80000"/>
              </a:lnSpc>
              <a:buNone/>
            </a:pPr>
            <a:endParaRPr lang="el-GR" altLang="zh-CN" sz="2800" dirty="0" smtClean="0"/>
          </a:p>
          <a:p>
            <a:pPr marL="0" indent="0" algn="just">
              <a:lnSpc>
                <a:spcPct val="110000"/>
              </a:lnSpc>
              <a:buNone/>
            </a:pPr>
            <a:endParaRPr lang="el-GR" altLang="zh-CN" sz="2800" dirty="0" smtClean="0"/>
          </a:p>
          <a:p>
            <a:pPr marL="0" indent="0">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graphicFrame>
        <p:nvGraphicFramePr>
          <p:cNvPr id="3074" name="Object 8"/>
          <p:cNvGraphicFramePr>
            <a:graphicFrameLocks noChangeAspect="1"/>
          </p:cNvGraphicFramePr>
          <p:nvPr/>
        </p:nvGraphicFramePr>
        <p:xfrm>
          <a:off x="1907704" y="4297660"/>
          <a:ext cx="5040312" cy="728663"/>
        </p:xfrm>
        <a:graphic>
          <a:graphicData uri="http://schemas.openxmlformats.org/presentationml/2006/ole">
            <p:oleObj spid="_x0000_s3074" name="Εξίσωση" r:id="rId4" imgW="2895600" imgH="431800" progId="Equation.3">
              <p:embed/>
            </p:oleObj>
          </a:graphicData>
        </a:graphic>
      </p:graphicFrame>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82827"/>
            <a:ext cx="8229600" cy="952500"/>
          </a:xfrm>
        </p:spPr>
        <p:txBody>
          <a:bodyPr>
            <a:noAutofit/>
          </a:bodyPr>
          <a:lstStyle/>
          <a:p>
            <a:r>
              <a:rPr lang="el-GR" sz="3600" i="1" dirty="0" smtClean="0"/>
              <a:t/>
            </a:r>
            <a:br>
              <a:rPr lang="el-GR" sz="3600" i="1" dirty="0" smtClean="0"/>
            </a:br>
            <a:r>
              <a:rPr lang="el-GR" sz="3600" i="1" dirty="0" smtClean="0"/>
              <a:t>Αριθμοδείκτες Διάρθρωσης Κεφαλαίων &amp; </a:t>
            </a:r>
            <a:r>
              <a:rPr lang="el-GR" sz="3600" dirty="0" smtClean="0"/>
              <a:t>Βιωσιμότητας</a:t>
            </a:r>
            <a:r>
              <a:rPr lang="en-GB" sz="3600" dirty="0" smtClean="0"/>
              <a:t> </a:t>
            </a:r>
            <a:endParaRPr lang="el-GR" sz="3600" dirty="0"/>
          </a:p>
        </p:txBody>
      </p:sp>
      <p:sp>
        <p:nvSpPr>
          <p:cNvPr id="12" name="Content Placeholder 11"/>
          <p:cNvSpPr>
            <a:spLocks noGrp="1"/>
          </p:cNvSpPr>
          <p:nvPr>
            <p:ph idx="1"/>
          </p:nvPr>
        </p:nvSpPr>
        <p:spPr>
          <a:xfrm>
            <a:off x="683568" y="1489348"/>
            <a:ext cx="7643192" cy="3312367"/>
          </a:xfrm>
        </p:spPr>
        <p:txBody>
          <a:bodyPr>
            <a:noAutofit/>
          </a:bodyPr>
          <a:lstStyle/>
          <a:p>
            <a:pPr marL="609600" indent="-609600" algn="just">
              <a:lnSpc>
                <a:spcPct val="80000"/>
              </a:lnSpc>
              <a:buFont typeface="Wingdings" pitchFamily="2" charset="2"/>
              <a:buAutoNum type="arabicPeriod" startAt="6"/>
            </a:pPr>
            <a:r>
              <a:rPr lang="el-GR" sz="2400" b="1" dirty="0" smtClean="0"/>
              <a:t>ο αριθμοδείκτης κάλυψης τόκων (καθαρά κέρδη εκμεταλλεύσεως προ φόρων + τόκοι/ σύνολο τόκων): </a:t>
            </a:r>
          </a:p>
          <a:p>
            <a:pPr marL="609600" indent="-609600" algn="just">
              <a:lnSpc>
                <a:spcPct val="80000"/>
              </a:lnSpc>
            </a:pPr>
            <a:r>
              <a:rPr lang="el-GR" sz="2000" dirty="0" smtClean="0"/>
              <a:t>Ο αριθμοδείκτης αυτός εκφράζει τη σχέση μεταξύ των καθαρών κερδών μιας επιχειρήσεως και των τόκων με τους οποίους αυτή επιβαρύνεται μέσα στη χρήση για τα ξένα μακροπρόθεσμα κεφάλαια.</a:t>
            </a:r>
          </a:p>
          <a:p>
            <a:pPr marL="609600" indent="-609600" algn="just">
              <a:lnSpc>
                <a:spcPct val="80000"/>
              </a:lnSpc>
            </a:pPr>
            <a:r>
              <a:rPr lang="el-GR" sz="2000" dirty="0" smtClean="0"/>
              <a:t>Δηλώνει τη δυνατότητα του οργανισμού να καλύψει τους τόκους με τους οποίους επιβαρύνθηκε η επιχείρηση για τα ξένα μακροπρόθεσμα κεφάλαια της. Ουσιαστικά δείχνει πόσες φορές τα κέρδη μπορούν να καλύψουν το σύνολο των τόκων.</a:t>
            </a:r>
          </a:p>
          <a:p>
            <a:pPr marL="0" indent="0" algn="just">
              <a:lnSpc>
                <a:spcPct val="90000"/>
              </a:lnSpc>
              <a:buNone/>
            </a:pPr>
            <a:endParaRPr lang="el-GR" altLang="zh-CN"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5212"/>
            <a:ext cx="8229600" cy="952500"/>
          </a:xfrm>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Content Placeholder 2"/>
          <p:cNvSpPr>
            <a:spLocks noGrp="1"/>
          </p:cNvSpPr>
          <p:nvPr>
            <p:ph idx="1"/>
          </p:nvPr>
        </p:nvSpPr>
        <p:spPr>
          <a:xfrm>
            <a:off x="395536" y="1489348"/>
            <a:ext cx="8229600" cy="1944216"/>
          </a:xfrm>
        </p:spPr>
        <p:txBody>
          <a:bodyPr>
            <a:noAutofit/>
          </a:bodyPr>
          <a:lstStyle/>
          <a:p>
            <a:pPr algn="just">
              <a:lnSpc>
                <a:spcPct val="80000"/>
              </a:lnSpc>
            </a:pPr>
            <a:r>
              <a:rPr lang="el-GR" sz="2800" dirty="0" smtClean="0"/>
              <a:t>Σε συνδυασμό με </a:t>
            </a:r>
            <a:r>
              <a:rPr lang="el-GR" sz="2800" smtClean="0"/>
              <a:t>τον αριθμοδείκτη </a:t>
            </a:r>
            <a:r>
              <a:rPr lang="el-GR" sz="2800" dirty="0" smtClean="0"/>
              <a:t>δανειακών κεφαλαίων παρέχει ένδειξη του βαθμού και της αποτελεσματικής χρησιμοποιήσεως των ξένων κεφαλαίων από την επιχείρηση.</a:t>
            </a:r>
          </a:p>
          <a:p>
            <a:pPr>
              <a:lnSpc>
                <a:spcPct val="80000"/>
              </a:lnSpc>
              <a:buNone/>
            </a:pPr>
            <a:endParaRPr lang="en-GB" sz="2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graphicFrame>
        <p:nvGraphicFramePr>
          <p:cNvPr id="4098" name="Object 9"/>
          <p:cNvGraphicFramePr>
            <a:graphicFrameLocks noChangeAspect="1"/>
          </p:cNvGraphicFramePr>
          <p:nvPr/>
        </p:nvGraphicFramePr>
        <p:xfrm>
          <a:off x="971600" y="3793604"/>
          <a:ext cx="6840537" cy="644525"/>
        </p:xfrm>
        <a:graphic>
          <a:graphicData uri="http://schemas.openxmlformats.org/presentationml/2006/ole">
            <p:oleObj spid="_x0000_s4098" name="Εξίσωση" r:id="rId4" imgW="4635500" imgH="444500" progId="Equation.3">
              <p:embed/>
            </p:oleObj>
          </a:graphicData>
        </a:graphic>
      </p:graphicFrame>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a:t>
            </a:r>
            <a:r>
              <a:rPr lang="en-GB" sz="1400" smtClean="0"/>
              <a:t>46-53</a:t>
            </a:r>
            <a:endParaRPr lang="el-GR" sz="1400" dirty="0">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600" b="1" dirty="0" smtClean="0"/>
              <a:t>Ενότητα </a:t>
            </a:r>
            <a:r>
              <a:rPr lang="el-GR" sz="2600" b="1" dirty="0" smtClean="0"/>
              <a:t>11:</a:t>
            </a:r>
            <a:r>
              <a:rPr lang="en-US" sz="2600" dirty="0" smtClean="0"/>
              <a:t> </a:t>
            </a:r>
            <a:r>
              <a:rPr lang="el-GR" sz="2600" b="1" dirty="0" smtClean="0"/>
              <a:t>Αριθμοδείκτες Διάρθρωσης Κεφαλαίων &amp; Βιωσιμότητας</a:t>
            </a:r>
            <a:endParaRPr lang="en-US" sz="26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μας εισάγει στους αριθμοδείκτες διάρθρωσης κεφαλαίων και βιωσιμότητας και του τρόπου που χρησιμοποιούνται.</a:t>
            </a:r>
          </a:p>
          <a:p>
            <a:pPr marL="0">
              <a:buNone/>
            </a:pP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5" name="Θέση περιεχομένου 4"/>
          <p:cNvSpPr>
            <a:spLocks noGrp="1"/>
          </p:cNvSpPr>
          <p:nvPr>
            <p:ph idx="1"/>
          </p:nvPr>
        </p:nvSpPr>
        <p:spPr/>
        <p:txBody>
          <a:bodyPr>
            <a:noAutofit/>
          </a:bodyPr>
          <a:lstStyle/>
          <a:p>
            <a:pPr algn="just">
              <a:lnSpc>
                <a:spcPct val="80000"/>
              </a:lnSpc>
            </a:pPr>
            <a:r>
              <a:rPr lang="el-GR" sz="2000" dirty="0" smtClean="0"/>
              <a:t>Οι αριθμοδείκτες διάρθρωσης κεφαλαίων και βιωσιμότητας προσπαθούν να εκτιμήσουν τη μακροχρόνια πορεία της επιχείρησης. Προκειμένου όμως να γίνει αυτό θα πρέπει να μελετηθεί η διάρθρωση των κεφαλαίων της επιχείρησης δηλαδή η κατανομή του κεφαλαίου μεταξύ των ίδιων και των δανειακών. </a:t>
            </a:r>
          </a:p>
          <a:p>
            <a:pPr algn="just">
              <a:lnSpc>
                <a:spcPct val="80000"/>
              </a:lnSpc>
            </a:pPr>
            <a:r>
              <a:rPr lang="el-GR" sz="2000" dirty="0" smtClean="0"/>
              <a:t>Η αναλογία του κεφαλαίου στη επιχείρηση μπορεί να εκφραστεί ποσοτικά μέσω των παρακάτω αριθμοδεικτών. Η άριστη διάρθρωση των κεφαλαίων εξαρτάται από πολλούς παράγοντες και τελικά θα είναι εκείνη που μεγιστοποιεί τα κέρδη της επιχείρησης με ελάχιστο δυνατό κόστος κεφαλαίων και συσχετισμού μεταξύ αναλαμβανόμενου ρίσκου και απόδοσης (</a:t>
            </a:r>
            <a:r>
              <a:rPr lang="en-US" sz="2000" dirty="0" smtClean="0"/>
              <a:t>Bragg</a:t>
            </a:r>
            <a:r>
              <a:rPr lang="el-GR" sz="2000" dirty="0" smtClean="0"/>
              <a:t>, 2002). </a:t>
            </a:r>
          </a:p>
          <a:p>
            <a:pPr algn="just">
              <a:lnSpc>
                <a:spcPct val="80000"/>
              </a:lnSpc>
            </a:pPr>
            <a:r>
              <a:rPr lang="el-GR" sz="2000" dirty="0" smtClean="0"/>
              <a:t>Οι σημαντικότεροι αριθμοδείκτες που προσπαθούν να εκτιμήσουν σε μακροχρόνιο πλέον επίπεδο τη βιωσιμότητα και τη διάρθρωση κεφαλαίων της επιχείρησης είναι οι παρακάτω:</a:t>
            </a:r>
            <a:r>
              <a:rPr lang="en-GB" sz="2000" dirty="0" smtClean="0"/>
              <a:t> </a:t>
            </a:r>
          </a:p>
          <a:p>
            <a:pPr marL="0" indent="0" algn="just">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Θέση περιεχομένου 2"/>
          <p:cNvSpPr>
            <a:spLocks noGrp="1"/>
          </p:cNvSpPr>
          <p:nvPr>
            <p:ph idx="1"/>
          </p:nvPr>
        </p:nvSpPr>
        <p:spPr/>
        <p:txBody>
          <a:bodyPr>
            <a:normAutofit fontScale="85000" lnSpcReduction="20000"/>
          </a:bodyPr>
          <a:lstStyle/>
          <a:p>
            <a:pPr marL="609600" indent="-609600" algn="just">
              <a:lnSpc>
                <a:spcPct val="80000"/>
              </a:lnSpc>
              <a:buFont typeface="Wingdings" pitchFamily="2" charset="2"/>
              <a:buAutoNum type="arabicPeriod"/>
            </a:pPr>
            <a:r>
              <a:rPr lang="el-GR" sz="2800" b="1" dirty="0" smtClean="0"/>
              <a:t>Ο αριθμοδείκτης ιδίων προς συνολικά κεφάλαια</a:t>
            </a:r>
            <a:r>
              <a:rPr lang="el-GR" sz="2800" dirty="0" smtClean="0"/>
              <a:t> εκτιμά το ποσοστό του συνόλου των ενεργητικών στοιχείων που έχει χρηματοδοτηθεί από τους φορείς της και προκύπτει από τη σχέση:        </a:t>
            </a:r>
          </a:p>
          <a:p>
            <a:pPr marL="609600" indent="-609600" algn="ctr">
              <a:lnSpc>
                <a:spcPct val="80000"/>
              </a:lnSpc>
              <a:buNone/>
            </a:pPr>
            <a:r>
              <a:rPr lang="el-GR" sz="2800" u="sng" dirty="0" smtClean="0"/>
              <a:t>Ίδια κεφάλαια Χ 100</a:t>
            </a:r>
          </a:p>
          <a:p>
            <a:pPr marL="609600" indent="-609600" algn="ctr">
              <a:lnSpc>
                <a:spcPct val="80000"/>
              </a:lnSpc>
              <a:buNone/>
            </a:pPr>
            <a:r>
              <a:rPr lang="el-GR" sz="2800" dirty="0" smtClean="0"/>
              <a:t>Συνολικά κεφάλαια</a:t>
            </a:r>
          </a:p>
          <a:p>
            <a:pPr marL="609600" indent="-609600">
              <a:lnSpc>
                <a:spcPct val="80000"/>
              </a:lnSpc>
            </a:pPr>
            <a:r>
              <a:rPr lang="el-GR" sz="2800" dirty="0" smtClean="0"/>
              <a:t>Αντίστοιχα η σχέση:</a:t>
            </a:r>
          </a:p>
          <a:p>
            <a:pPr marL="609600" indent="-609600" algn="ctr">
              <a:lnSpc>
                <a:spcPct val="80000"/>
              </a:lnSpc>
              <a:buNone/>
            </a:pPr>
            <a:r>
              <a:rPr lang="el-GR" sz="2800" u="sng" dirty="0" smtClean="0"/>
              <a:t>Ξένα κεφάλαια</a:t>
            </a:r>
          </a:p>
          <a:p>
            <a:pPr marL="609600" indent="-609600" algn="ctr">
              <a:lnSpc>
                <a:spcPct val="80000"/>
              </a:lnSpc>
              <a:buNone/>
            </a:pPr>
            <a:r>
              <a:rPr lang="el-GR" sz="2800" dirty="0" smtClean="0"/>
              <a:t>Καθαρό πάγιο ενεργητικό</a:t>
            </a:r>
          </a:p>
          <a:p>
            <a:pPr marL="609600" indent="-609600">
              <a:lnSpc>
                <a:spcPct val="80000"/>
              </a:lnSpc>
            </a:pPr>
            <a:r>
              <a:rPr lang="el-GR" sz="2800" dirty="0" smtClean="0"/>
              <a:t>Δείχνει το ποσοστό των ξένων κεφαλαίων των πιστωτών της επιχείρησης που χρηματοδοτούν τα περιουσιακά στοιχεία της επιχείρησης.</a:t>
            </a:r>
            <a:endParaRPr lang="en-GB" sz="28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Θέση περιεχομένου 2"/>
          <p:cNvSpPr>
            <a:spLocks noGrp="1"/>
          </p:cNvSpPr>
          <p:nvPr>
            <p:ph idx="1"/>
          </p:nvPr>
        </p:nvSpPr>
        <p:spPr/>
        <p:txBody>
          <a:bodyPr>
            <a:normAutofit fontScale="92500" lnSpcReduction="10000"/>
          </a:bodyPr>
          <a:lstStyle/>
          <a:p>
            <a:pPr marL="609600" indent="-609600">
              <a:lnSpc>
                <a:spcPct val="80000"/>
              </a:lnSpc>
              <a:buFont typeface="Wingdings" pitchFamily="2" charset="2"/>
              <a:buAutoNum type="arabicPeriod" startAt="2"/>
            </a:pPr>
            <a:r>
              <a:rPr lang="el-GR" sz="2800" b="1" dirty="0" smtClean="0"/>
              <a:t>Ο</a:t>
            </a:r>
            <a:r>
              <a:rPr lang="el-GR" sz="2800" dirty="0" smtClean="0"/>
              <a:t> </a:t>
            </a:r>
            <a:r>
              <a:rPr lang="el-GR" sz="2800" b="1" dirty="0" smtClean="0"/>
              <a:t>αριθμοδείκτης ιδίων κεφαλαίων προς δανειακά κεφάλαια </a:t>
            </a:r>
          </a:p>
          <a:p>
            <a:pPr marL="609600" indent="-609600" algn="just">
              <a:lnSpc>
                <a:spcPct val="80000"/>
              </a:lnSpc>
            </a:pPr>
            <a:r>
              <a:rPr lang="el-GR" sz="2800" dirty="0" smtClean="0"/>
              <a:t>εκφράζει τη σχέση μεταξύ του μετοχικού κεφαλαίου και των αποθεματικών προς τις μακροπρόθεσμες και βραχυπρόθεσμες υποχρεώσεις:</a:t>
            </a:r>
          </a:p>
          <a:p>
            <a:pPr marL="609600" indent="-609600" algn="ctr">
              <a:lnSpc>
                <a:spcPct val="80000"/>
              </a:lnSpc>
              <a:buNone/>
            </a:pPr>
            <a:r>
              <a:rPr lang="el-GR" sz="2800" u="sng" dirty="0" smtClean="0"/>
              <a:t>Ίδια κεφάλαια</a:t>
            </a:r>
          </a:p>
          <a:p>
            <a:pPr marL="609600" indent="-609600" algn="ctr">
              <a:lnSpc>
                <a:spcPct val="80000"/>
              </a:lnSpc>
              <a:buNone/>
            </a:pPr>
            <a:r>
              <a:rPr lang="el-GR" sz="2800" dirty="0" smtClean="0"/>
              <a:t>Ξένα κεφάλαια</a:t>
            </a:r>
          </a:p>
          <a:p>
            <a:pPr marL="609600" indent="-609600" algn="just">
              <a:lnSpc>
                <a:spcPct val="80000"/>
              </a:lnSpc>
            </a:pPr>
            <a:r>
              <a:rPr lang="el-GR" sz="2800" dirty="0" smtClean="0"/>
              <a:t>Όσο μεγαλύτερος είναι ο δείκτης αυτός τόση μεγαλύτερη ασφάλεια εξασφαλίζει η επιχείρηση προς τους δανειστές της.</a:t>
            </a:r>
            <a:endParaRPr lang="en-GB" sz="2800" dirty="0" smtClean="0"/>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dirty="0" smtClean="0"/>
              <a:t>Αριθμοδείκτες Διάρθρωσης Κεφαλαίων &amp; Βιωσιμότητας</a:t>
            </a:r>
            <a:r>
              <a:rPr lang="en-GB" sz="3600" dirty="0" smtClean="0"/>
              <a:t> </a:t>
            </a:r>
            <a:endParaRPr lang="el-GR" sz="3600" dirty="0"/>
          </a:p>
        </p:txBody>
      </p:sp>
      <p:sp>
        <p:nvSpPr>
          <p:cNvPr id="3" name="Θέση περιεχομένου 2"/>
          <p:cNvSpPr>
            <a:spLocks noGrp="1"/>
          </p:cNvSpPr>
          <p:nvPr>
            <p:ph idx="1"/>
          </p:nvPr>
        </p:nvSpPr>
        <p:spPr>
          <a:xfrm>
            <a:off x="457200" y="1333500"/>
            <a:ext cx="8229600" cy="3972272"/>
          </a:xfrm>
        </p:spPr>
        <p:txBody>
          <a:bodyPr>
            <a:normAutofit fontScale="85000" lnSpcReduction="20000"/>
          </a:bodyPr>
          <a:lstStyle/>
          <a:p>
            <a:pPr marL="609600" indent="-609600" algn="just">
              <a:lnSpc>
                <a:spcPct val="80000"/>
              </a:lnSpc>
              <a:buFont typeface="Wingdings" pitchFamily="2" charset="2"/>
              <a:buAutoNum type="arabicPeriod" startAt="3"/>
            </a:pPr>
            <a:r>
              <a:rPr lang="el-GR" altLang="zh-CN" sz="3100" b="1" dirty="0" smtClean="0"/>
              <a:t> </a:t>
            </a:r>
            <a:r>
              <a:rPr lang="el-GR" sz="3100" b="1" dirty="0" smtClean="0"/>
              <a:t>Ο αριθμοδείκτης Ιδίων Κεφαλαίων προς Πάγιο Ενεργητικό </a:t>
            </a:r>
            <a:r>
              <a:rPr lang="el-GR" sz="2800" b="1" dirty="0" smtClean="0"/>
              <a:t>(σύνολο ιδίων κεφαλαίων/ σύνολο καθαρών παγίων): </a:t>
            </a:r>
          </a:p>
          <a:p>
            <a:pPr marL="609600" indent="-609600" algn="just">
              <a:lnSpc>
                <a:spcPct val="80000"/>
              </a:lnSpc>
            </a:pPr>
            <a:r>
              <a:rPr lang="el-GR" sz="2800" dirty="0" smtClean="0"/>
              <a:t>ο αριθμοδείκτης μελετά τον τρόπο χρηματοδότησης των πάγιων επενδύσεων. Όταν ο δείκτης είναι υψηλός αυτό σημαίνει ότι ένα μέρος του κεφαλαίου κίνησης προέρχεται από τους μετόχους της επιχείρησης. Όταν ο δείκτης είναι μικρότερος της μονάδος σημαίνει ότι οι επενδύσεις των παγίων βασίστηκαν σε ξένα κεφάλαια</a:t>
            </a:r>
            <a:r>
              <a:rPr lang="en-GB" sz="2800" dirty="0" smtClean="0"/>
              <a:t> </a:t>
            </a:r>
            <a:endParaRPr lang="el-GR" sz="2800" dirty="0" smtClean="0"/>
          </a:p>
          <a:p>
            <a:pPr marL="609600" indent="-609600" algn="just">
              <a:lnSpc>
                <a:spcPct val="80000"/>
              </a:lnSpc>
            </a:pPr>
            <a:r>
              <a:rPr lang="el-GR" sz="2800" dirty="0" smtClean="0"/>
              <a:t>ο αριθμοδείκτης δείχνει το ποσοστό καλύψεως των παγίων, από το ίδιο κεφάλαιο και θεωρείται ικανοποιητικός, όταν το ίδιο κεφάλαιο υπερτερεί της αξίας των καθαρών παγίων. Η σημασία του έγκειται, στο ότι τα πάγια χρηματοδοτούμενα 100% από τα ίδια κεφάλαια, μπορούν να χρησιμοποιηθούν για την εξόφληση του ξένου μακροπρόθεσμου κεφαλαίου.</a:t>
            </a:r>
            <a:r>
              <a:rPr lang="en-GB" sz="2800" dirty="0" smtClean="0"/>
              <a:t> </a:t>
            </a:r>
            <a:endParaRPr lang="el-GR" sz="2800" dirty="0" smtClean="0"/>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1247</TotalTime>
  <Words>1512</Words>
  <Application>Microsoft Office PowerPoint</Application>
  <PresentationFormat>Προβολή στην οθόνη (16:10)</PresentationFormat>
  <Paragraphs>157</Paragraphs>
  <Slides>23</Slides>
  <Notes>23</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23</vt:i4>
      </vt:variant>
    </vt:vector>
  </HeadingPairs>
  <TitlesOfParts>
    <vt:vector size="25" baseType="lpstr">
      <vt:lpstr>Θέμα του Office</vt:lpstr>
      <vt:lpstr>Εξίσωση</vt:lpstr>
      <vt:lpstr>Ανάλυση Χρηματοοικονομικών Καταστάσεων</vt:lpstr>
      <vt:lpstr>Διαφάνεια 2</vt:lpstr>
      <vt:lpstr>Άδειες Χρήσης</vt:lpstr>
      <vt:lpstr>Χρηματοδότηση</vt:lpstr>
      <vt:lpstr>Σκοποί  ενότητας</vt:lpstr>
      <vt:lpstr>Αριθμοδείκτες Διάρθρωσης Κεφαλαίων &amp; Βιωσιμότητας </vt:lpstr>
      <vt:lpstr>Αριθμοδείκτες Διάρθρωσης Κεφαλαίων &amp; Βιωσιμότητας </vt:lpstr>
      <vt:lpstr>Αριθμοδείκτες Διάρθρωσης Κεφαλαίων &amp; Βιωσιμότητας </vt:lpstr>
      <vt:lpstr>Αριθμοδείκτες Διάρθρωσης Κεφαλαίων &amp; Βιωσιμότητας </vt:lpstr>
      <vt:lpstr>Αριθμοδείκτες Διάρθρωσης Κεφαλαίων &amp; Βιωσιμότητας </vt:lpstr>
      <vt:lpstr>Αριθμοδείκτες Διάρθρωσης Κεφαλαίων &amp; Βιωσιμότητας </vt:lpstr>
      <vt:lpstr>Αριθμοδείκτες Διάρθρωσης Κεφαλαίων &amp; Βιωσιμότητας </vt:lpstr>
      <vt:lpstr> Αριθμοδείκτες Διάρθρωσης Κεφαλαίων &amp; Βιωσιμότητας </vt:lpstr>
      <vt:lpstr>Αριθμοδείκτες Διάρθρωσης Κεφαλαίων &amp; Βιωσιμότητας </vt:lpstr>
      <vt:lpstr>Βιβλιογραφία</vt:lpstr>
      <vt:lpstr>Βιβλιογραφία</vt:lpstr>
      <vt:lpstr>Βιβλιογραφία</vt:lpstr>
      <vt:lpstr>Σημείωμα Αναφοράς</vt:lpstr>
      <vt:lpstr>Σημείωμα Αδειοδότησης</vt:lpstr>
      <vt:lpstr>Διαφάνεια 20</vt:lpstr>
      <vt:lpstr>Διαφάνεια 21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175</cp:revision>
  <dcterms:created xsi:type="dcterms:W3CDTF">2012-09-06T09:03:05Z</dcterms:created>
  <dcterms:modified xsi:type="dcterms:W3CDTF">2015-11-02T18:34:59Z</dcterms:modified>
</cp:coreProperties>
</file>